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4F8B-CA2A-43C1-BEA2-1DE34BE6616C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283B-2E3A-4ED2-B5BF-B097137C7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34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aseline="0" dirty="0" smtClean="0"/>
              <a:t>앞선 두 주는</a:t>
            </a:r>
            <a:r>
              <a:rPr lang="en-US" altLang="ko-KR" baseline="0" dirty="0" smtClean="0"/>
              <a:t>,  </a:t>
            </a:r>
            <a:r>
              <a:rPr lang="ko-KR" altLang="en-US" baseline="0" dirty="0" smtClean="0"/>
              <a:t>제안 </a:t>
            </a:r>
            <a:r>
              <a:rPr lang="ko-KR" altLang="en-US" baseline="0" dirty="0" err="1" smtClean="0"/>
              <a:t>톡톡과</a:t>
            </a:r>
            <a:r>
              <a:rPr lang="ko-KR" altLang="en-US" baseline="0" dirty="0" smtClean="0"/>
              <a:t> 직원만족도 조사에 대한 소식을 전해드리느라 전화응대 매너를 잠시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쉬게 되었는데요</a:t>
            </a:r>
            <a:r>
              <a:rPr lang="en-US" altLang="ko-KR" baseline="0" dirty="0" smtClean="0"/>
              <a:t>,</a:t>
            </a:r>
          </a:p>
          <a:p>
            <a:pPr marL="0" indent="0">
              <a:buNone/>
            </a:pPr>
            <a:r>
              <a:rPr lang="ko-KR" altLang="en-US" baseline="0" dirty="0" smtClean="0"/>
              <a:t>오늘은 전화응대 매너 응대단계 두 번째를 진행하려고 합니다</a:t>
            </a:r>
            <a:r>
              <a:rPr lang="en-US" altLang="ko-KR" baseline="0" dirty="0" smtClean="0"/>
              <a:t>.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혹시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전화응대 매너 응대단계 첫 번째 </a:t>
            </a:r>
            <a:r>
              <a:rPr lang="ko-KR" altLang="en-US" baseline="0" dirty="0" err="1" smtClean="0"/>
              <a:t>컨텐츠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기억 나시나요</a:t>
            </a:r>
            <a:r>
              <a:rPr lang="en-US" altLang="ko-KR" baseline="0" dirty="0" smtClean="0"/>
              <a:t>? </a:t>
            </a:r>
          </a:p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08D2-8279-4EBF-A31C-8A07086FFDC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62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aseline="0" dirty="0" smtClean="0"/>
              <a:t>네</a:t>
            </a:r>
            <a:r>
              <a:rPr lang="en-US" altLang="ko-KR" baseline="0" dirty="0" smtClean="0"/>
              <a:t>~!!! </a:t>
            </a:r>
            <a:r>
              <a:rPr lang="ko-KR" altLang="en-US" baseline="0" dirty="0" smtClean="0"/>
              <a:t>맞습니다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맞춘 분이 계시다면 박수를 쳐주세요 </a:t>
            </a:r>
            <a:r>
              <a:rPr lang="ko-KR" altLang="en-US" baseline="0" dirty="0" err="1" smtClean="0"/>
              <a:t>짝짝짝</a:t>
            </a:r>
            <a:r>
              <a:rPr lang="en-US" altLang="ko-KR" baseline="0" dirty="0" smtClean="0"/>
              <a:t>!) 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</a:p>
          <a:p>
            <a:pPr marL="0" indent="0">
              <a:buNone/>
            </a:pPr>
            <a:r>
              <a:rPr lang="ko-KR" altLang="en-US" baseline="0" dirty="0" smtClean="0"/>
              <a:t>바로</a:t>
            </a:r>
            <a:r>
              <a:rPr lang="en-US" altLang="ko-KR" baseline="0" dirty="0" smtClean="0"/>
              <a:t>, </a:t>
            </a:r>
            <a:r>
              <a:rPr lang="ko-KR" altLang="en-US" sz="1400" b="1" baseline="0" dirty="0" smtClean="0"/>
              <a:t>배려하는 음성</a:t>
            </a:r>
            <a:r>
              <a:rPr lang="en-US" altLang="ko-KR" sz="1400" b="1" baseline="0" dirty="0" smtClean="0"/>
              <a:t>!</a:t>
            </a:r>
            <a:r>
              <a:rPr lang="ko-KR" altLang="en-US" baseline="0" dirty="0" smtClean="0"/>
              <a:t>과 </a:t>
            </a:r>
            <a:r>
              <a:rPr lang="ko-KR" altLang="en-US" sz="1200" b="1" baseline="0" dirty="0" smtClean="0"/>
              <a:t>경청</a:t>
            </a:r>
            <a:r>
              <a:rPr lang="en-US" altLang="ko-KR" sz="1200" b="1" baseline="0" dirty="0" smtClean="0"/>
              <a:t>!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이었죠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우리 모두 매우 잘 하고 계시는 걸 알고 있습니다 </a:t>
            </a:r>
            <a:r>
              <a:rPr lang="en-US" altLang="ko-KR" baseline="0" dirty="0" smtClean="0"/>
              <a:t>^^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ko-KR" altLang="en-US" baseline="0" dirty="0" smtClean="0"/>
              <a:t>오늘은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알기 쉬운 설명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적극적 해결방안에 대해 말씀 드리려고 합니다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08D2-8279-4EBF-A31C-8A07086FFD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80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baseline="0" dirty="0" smtClean="0"/>
              <a:t>응대단계에서 중요한 점은</a:t>
            </a:r>
            <a:r>
              <a:rPr lang="en-US" altLang="ko-KR" b="1" baseline="0" dirty="0" smtClean="0"/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1. (</a:t>
            </a:r>
            <a:r>
              <a:rPr lang="ko-KR" altLang="en-US" b="1" baseline="0" dirty="0" smtClean="0"/>
              <a:t>클릭</a:t>
            </a:r>
            <a:r>
              <a:rPr lang="en-US" altLang="ko-KR" b="1" baseline="0" dirty="0" smtClean="0"/>
              <a:t>)</a:t>
            </a:r>
            <a:r>
              <a:rPr lang="ko-KR" altLang="en-US" b="1" baseline="0" dirty="0" smtClean="0"/>
              <a:t>알기 쉬운 설명</a:t>
            </a:r>
            <a:r>
              <a:rPr lang="en-US" altLang="ko-KR" b="1" baseline="0" dirty="0" smtClean="0"/>
              <a:t>! </a:t>
            </a:r>
            <a:r>
              <a:rPr lang="ko-KR" altLang="en-US" b="0" baseline="0" dirty="0" smtClean="0"/>
              <a:t>즉</a:t>
            </a:r>
            <a:r>
              <a:rPr lang="ko-KR" altLang="en-US" b="1" baseline="0" dirty="0" smtClean="0"/>
              <a:t> </a:t>
            </a:r>
            <a:r>
              <a:rPr lang="ko-KR" altLang="en-US" baseline="0" dirty="0" smtClean="0"/>
              <a:t>환자의 연령과 지식 수준에 맞는 정보를 주는 것입니다</a:t>
            </a:r>
            <a:r>
              <a:rPr lang="en-US" altLang="ko-KR" baseline="0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그리고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2. (</a:t>
            </a:r>
            <a:r>
              <a:rPr lang="ko-KR" altLang="en-US" b="1" baseline="0" dirty="0" smtClean="0"/>
              <a:t>클릭</a:t>
            </a:r>
            <a:r>
              <a:rPr lang="en-US" altLang="ko-KR" b="1" baseline="0" dirty="0" smtClean="0"/>
              <a:t>)</a:t>
            </a:r>
            <a:r>
              <a:rPr lang="ko-KR" altLang="en-US" b="1" baseline="0" dirty="0" smtClean="0"/>
              <a:t>적극적 해결방안</a:t>
            </a:r>
            <a:r>
              <a:rPr lang="en-US" altLang="ko-KR" b="1" baseline="0" dirty="0" smtClean="0"/>
              <a:t>! </a:t>
            </a:r>
            <a:r>
              <a:rPr lang="ko-KR" altLang="en-US" b="1" baseline="0" dirty="0" smtClean="0"/>
              <a:t>알고 있는 내용을 자신 있고 적극적인 자세로 알려주는 것입니다</a:t>
            </a:r>
            <a:r>
              <a:rPr lang="en-US" altLang="ko-KR" b="1" baseline="0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baseline="0" dirty="0" smtClean="0"/>
              <a:t>하지만</a:t>
            </a:r>
            <a:r>
              <a:rPr lang="en-US" altLang="ko-KR" b="1" baseline="0" dirty="0" smtClean="0"/>
              <a:t>, </a:t>
            </a:r>
            <a:r>
              <a:rPr lang="ko-KR" altLang="en-US" baseline="0" dirty="0" smtClean="0"/>
              <a:t>아무리 유능한 우리이더라도</a:t>
            </a:r>
            <a:r>
              <a:rPr lang="en-US" altLang="ko-KR" baseline="0" dirty="0" smtClean="0"/>
              <a:t>,(*^^*)</a:t>
            </a:r>
            <a:r>
              <a:rPr lang="ko-KR" altLang="en-US" baseline="0" dirty="0" smtClean="0"/>
              <a:t> 정확한 정보를 줄 수 없는 경우가 있죠</a:t>
            </a:r>
            <a:r>
              <a:rPr lang="en-US" altLang="ko-KR" baseline="0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 smtClean="0"/>
              <a:t>(</a:t>
            </a:r>
            <a:r>
              <a:rPr lang="ko-KR" altLang="en-US" b="1" baseline="0" dirty="0" smtClean="0"/>
              <a:t>클릭</a:t>
            </a:r>
            <a:r>
              <a:rPr lang="en-US" altLang="ko-KR" b="1" baseline="0" dirty="0" smtClean="0"/>
              <a:t>)</a:t>
            </a:r>
            <a:r>
              <a:rPr lang="ko-KR" altLang="en-US" baseline="0" dirty="0" smtClean="0"/>
              <a:t>이럴 때도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정확한 정보를 주지 못하는 </a:t>
            </a:r>
            <a:r>
              <a:rPr lang="ko-KR" altLang="en-US" b="1" baseline="0" dirty="0" smtClean="0"/>
              <a:t>사유를 설명하고 대안을 제시하면 </a:t>
            </a:r>
            <a:r>
              <a:rPr lang="ko-KR" altLang="en-US" b="0" baseline="0" dirty="0" smtClean="0"/>
              <a:t>도와주려는 느낌을 전달할 수 있습니다</a:t>
            </a:r>
            <a:r>
              <a:rPr lang="en-US" altLang="ko-KR" b="0" baseline="0" dirty="0" smtClean="0"/>
              <a:t>. </a:t>
            </a:r>
            <a:r>
              <a:rPr lang="ko-KR" altLang="en-US" b="1" u="sng" baseline="0" dirty="0" smtClean="0"/>
              <a:t>최선을 다해 도와주려는 느낌을 주는 것이 </a:t>
            </a:r>
            <a:r>
              <a:rPr lang="ko-KR" altLang="en-US" b="1" baseline="0" dirty="0" smtClean="0"/>
              <a:t>중요합니다</a:t>
            </a:r>
            <a:r>
              <a:rPr lang="en-US" altLang="ko-KR" b="1" baseline="0" dirty="0" smtClean="0"/>
              <a:t>!</a:t>
            </a:r>
            <a:r>
              <a:rPr lang="ko-KR" altLang="en-US" baseline="0" dirty="0" smtClean="0"/>
              <a:t> </a:t>
            </a:r>
            <a:endParaRPr lang="en-US" altLang="ko-KR" b="0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08D2-8279-4EBF-A31C-8A07086FFD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12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aseline="0" dirty="0" smtClean="0"/>
              <a:t>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우리 부서에서 해결할 수 없는 전화를 받았을 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사유 설명하고 대안을 제시하는 방법을 </a:t>
            </a:r>
            <a:r>
              <a:rPr lang="ko-KR" altLang="en-US" b="1" baseline="0" dirty="0" smtClean="0"/>
              <a:t>다음 문장을 함께 읽어보면서</a:t>
            </a:r>
            <a:r>
              <a:rPr lang="en-US" altLang="ko-KR" b="1" baseline="0" dirty="0" smtClean="0"/>
              <a:t>, </a:t>
            </a:r>
            <a:r>
              <a:rPr lang="ko-KR" altLang="en-US" b="1" baseline="0" dirty="0" smtClean="0"/>
              <a:t>연습해볼까요</a:t>
            </a:r>
            <a:r>
              <a:rPr lang="en-US" altLang="ko-KR" b="1" baseline="0" dirty="0" smtClean="0"/>
              <a:t>? </a:t>
            </a:r>
            <a:r>
              <a:rPr lang="ko-KR" altLang="en-US" b="1" baseline="0" dirty="0" smtClean="0"/>
              <a:t>시</a:t>
            </a:r>
            <a:r>
              <a:rPr lang="en-US" altLang="ko-KR" b="1" baseline="0" dirty="0" smtClean="0"/>
              <a:t>~</a:t>
            </a:r>
            <a:r>
              <a:rPr lang="ko-KR" altLang="en-US" b="1" baseline="0" dirty="0" smtClean="0"/>
              <a:t>작</a:t>
            </a:r>
            <a:r>
              <a:rPr lang="en-US" altLang="ko-KR" b="1" baseline="0" dirty="0" smtClean="0"/>
              <a:t>!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en-US" altLang="ko-KR" b="1" baseline="0" dirty="0" smtClean="0"/>
              <a:t>“(</a:t>
            </a:r>
            <a:r>
              <a:rPr lang="ko-KR" altLang="en-US" b="1" baseline="0" dirty="0" smtClean="0"/>
              <a:t>클릭</a:t>
            </a:r>
            <a:r>
              <a:rPr lang="en-US" altLang="ko-KR" b="1" baseline="0" dirty="0" smtClean="0"/>
              <a:t>) </a:t>
            </a:r>
            <a:r>
              <a:rPr lang="ko-KR" altLang="en-US" baseline="0" dirty="0" smtClean="0"/>
              <a:t>죄송합니다만</a:t>
            </a:r>
            <a:r>
              <a:rPr lang="en-US" altLang="ko-KR" baseline="0" dirty="0" smtClean="0"/>
              <a:t>, </a:t>
            </a:r>
          </a:p>
          <a:p>
            <a:pPr marL="0" indent="0">
              <a:buNone/>
            </a:pPr>
            <a:r>
              <a:rPr lang="en-US" altLang="ko-KR" b="1" baseline="0" dirty="0" smtClean="0"/>
              <a:t>(</a:t>
            </a:r>
            <a:r>
              <a:rPr lang="ko-KR" altLang="en-US" b="1" baseline="0" dirty="0" smtClean="0"/>
              <a:t>클릭</a:t>
            </a:r>
            <a:r>
              <a:rPr lang="en-US" altLang="ko-KR" b="1" baseline="0" dirty="0" smtClean="0"/>
              <a:t>) </a:t>
            </a:r>
            <a:r>
              <a:rPr lang="ko-KR" altLang="en-US" baseline="0" dirty="0" smtClean="0"/>
              <a:t>여기는 담당부서가 아니라서 문의하신 내용에 대해 정확히 알려드리기 어렵습니다</a:t>
            </a:r>
            <a:r>
              <a:rPr lang="en-US" altLang="ko-KR" baseline="0" dirty="0" smtClean="0"/>
              <a:t>. </a:t>
            </a:r>
          </a:p>
          <a:p>
            <a:pPr marL="0" indent="0">
              <a:buNone/>
            </a:pPr>
            <a:r>
              <a:rPr lang="en-US" altLang="ko-KR" b="1" baseline="0" dirty="0" smtClean="0"/>
              <a:t>(</a:t>
            </a:r>
            <a:r>
              <a:rPr lang="ko-KR" altLang="en-US" b="1" baseline="0" dirty="0" smtClean="0"/>
              <a:t>클릭</a:t>
            </a:r>
            <a:r>
              <a:rPr lang="en-US" altLang="ko-KR" b="1" baseline="0" dirty="0" smtClean="0"/>
              <a:t>) </a:t>
            </a:r>
            <a:r>
              <a:rPr lang="ko-KR" altLang="en-US" baseline="0" dirty="0" smtClean="0"/>
              <a:t>정확한 정보를 드릴 수 있는 </a:t>
            </a:r>
            <a:r>
              <a:rPr lang="en-US" altLang="ko-KR" baseline="0" dirty="0" smtClean="0"/>
              <a:t>00</a:t>
            </a:r>
            <a:r>
              <a:rPr lang="ko-KR" altLang="en-US" baseline="0" dirty="0" smtClean="0"/>
              <a:t>부서로 전화를 돌려드리겠습니다</a:t>
            </a:r>
            <a:r>
              <a:rPr lang="en-US" altLang="ko-KR" baseline="0" dirty="0" smtClean="0"/>
              <a:t>.”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ko-KR" altLang="en-US" baseline="0" dirty="0" smtClean="0"/>
              <a:t>네</a:t>
            </a:r>
            <a:r>
              <a:rPr lang="en-US" altLang="ko-KR" baseline="0" dirty="0" smtClean="0"/>
              <a:t>~ </a:t>
            </a:r>
            <a:r>
              <a:rPr lang="ko-KR" altLang="en-US" baseline="0" dirty="0" smtClean="0"/>
              <a:t>좋습니다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한가지 팁</a:t>
            </a:r>
            <a:r>
              <a:rPr lang="en-US" altLang="ko-KR" baseline="0" dirty="0" smtClean="0"/>
              <a:t>! 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</a:p>
          <a:p>
            <a:pPr marL="0" indent="0">
              <a:buNone/>
            </a:pP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혹시 중간에 전화가 끊어지면 </a:t>
            </a:r>
            <a:r>
              <a:rPr lang="en-US" altLang="ko-KR" baseline="0" dirty="0" smtClean="0"/>
              <a:t>T.0000</a:t>
            </a:r>
            <a:r>
              <a:rPr lang="ko-KR" altLang="en-US" baseline="0" dirty="0" smtClean="0"/>
              <a:t>번으로 연락 하시면 됩니다</a:t>
            </a:r>
            <a:r>
              <a:rPr lang="en-US" altLang="ko-KR" baseline="0" dirty="0" smtClean="0"/>
              <a:t>.” </a:t>
            </a:r>
            <a:r>
              <a:rPr lang="ko-KR" altLang="en-US" baseline="0" dirty="0" smtClean="0"/>
              <a:t>하고 다음 단계까지 안내해두면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통화 연결이 안 되어 다시 연락이 올 일도 줄어드니 당신은 센스만점</a:t>
            </a:r>
            <a:r>
              <a:rPr lang="en-US" altLang="ko-KR" baseline="0" dirty="0" smtClean="0"/>
              <a:t>!</a:t>
            </a:r>
          </a:p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08D2-8279-4EBF-A31C-8A07086FFD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30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29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88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93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8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75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47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52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01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06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2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1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D746-3EC0-4413-9C00-5AF65F914BFA}" type="datetimeFigureOut">
              <a:rPr lang="ko-KR" altLang="en-US" smtClean="0"/>
              <a:t>2017-11-18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10A3-277E-48F1-B75E-8B9F3428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78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r="6296"/>
          <a:stretch/>
        </p:blipFill>
        <p:spPr>
          <a:xfrm>
            <a:off x="1524001" y="203280"/>
            <a:ext cx="9162107" cy="66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1943101" y="1333500"/>
            <a:ext cx="8366799" cy="5324107"/>
          </a:xfrm>
          <a:prstGeom prst="roundRect">
            <a:avLst>
              <a:gd name="adj" fmla="val 6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112" y="1441009"/>
            <a:ext cx="7943776" cy="52186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22555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154574" y="2582641"/>
            <a:ext cx="2393981" cy="28201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48554" y="2582641"/>
            <a:ext cx="5442772" cy="1152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48554" y="3734642"/>
            <a:ext cx="5442772" cy="54525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96" y="0"/>
            <a:ext cx="9131809" cy="68580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656832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2337490" y="2706987"/>
            <a:ext cx="8000418" cy="986828"/>
            <a:chOff x="813490" y="2706987"/>
            <a:chExt cx="8000418" cy="986828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5"/>
            <a:srcRect t="19836" b="58582"/>
            <a:stretch/>
          </p:blipFill>
          <p:spPr>
            <a:xfrm>
              <a:off x="813490" y="2706987"/>
              <a:ext cx="7517019" cy="986828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8142" y="3182090"/>
              <a:ext cx="3395766" cy="493819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2272606" y="1477456"/>
            <a:ext cx="7517019" cy="1204687"/>
            <a:chOff x="748605" y="1477455"/>
            <a:chExt cx="7517019" cy="120468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7114" y="2182227"/>
              <a:ext cx="2993395" cy="49991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5"/>
            <a:srcRect b="81320"/>
            <a:stretch/>
          </p:blipFill>
          <p:spPr>
            <a:xfrm>
              <a:off x="748605" y="1477455"/>
              <a:ext cx="7517019" cy="854145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1" y="0"/>
            <a:ext cx="9144793" cy="11766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rcRect l="-361" t="41814" r="-464" b="-2957"/>
          <a:stretch/>
        </p:blipFill>
        <p:spPr>
          <a:xfrm>
            <a:off x="2400864" y="3861958"/>
            <a:ext cx="7579072" cy="27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31300" cy="6858000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943101" y="1333500"/>
            <a:ext cx="8366799" cy="5324107"/>
          </a:xfrm>
          <a:prstGeom prst="roundRect">
            <a:avLst>
              <a:gd name="adj" fmla="val 6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524001" y="0"/>
            <a:ext cx="9144793" cy="1176630"/>
            <a:chOff x="0" y="0"/>
            <a:chExt cx="9144793" cy="117663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793" cy="1176630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268014" y="181303"/>
              <a:ext cx="583324" cy="788276"/>
            </a:xfrm>
            <a:prstGeom prst="rect">
              <a:avLst/>
            </a:prstGeom>
            <a:solidFill>
              <a:srgbClr val="E5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39" y="1537516"/>
            <a:ext cx="2383743" cy="8596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224" y="2459971"/>
            <a:ext cx="3828620" cy="74987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224" y="3129627"/>
            <a:ext cx="7059780" cy="117663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373" y="4192365"/>
            <a:ext cx="7041490" cy="118272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7428" y="2556622"/>
            <a:ext cx="1286367" cy="57917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6944" y="3261481"/>
            <a:ext cx="1286367" cy="58526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6944" y="4333496"/>
            <a:ext cx="1347333" cy="58526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910" y="5362829"/>
            <a:ext cx="1286367" cy="57917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2837" y="5226968"/>
            <a:ext cx="628552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274</Words>
  <Application>Microsoft Office PowerPoint</Application>
  <PresentationFormat>와이드스크린</PresentationFormat>
  <Paragraphs>27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SNUH</dc:creator>
  <cp:lastModifiedBy>SNUH</cp:lastModifiedBy>
  <cp:revision>3</cp:revision>
  <dcterms:created xsi:type="dcterms:W3CDTF">2017-11-18T04:31:31Z</dcterms:created>
  <dcterms:modified xsi:type="dcterms:W3CDTF">2017-11-18T04:41:53Z</dcterms:modified>
</cp:coreProperties>
</file>