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7" r:id="rId2"/>
    <p:sldId id="264" r:id="rId3"/>
    <p:sldId id="263" r:id="rId4"/>
    <p:sldId id="258" r:id="rId5"/>
    <p:sldId id="259" r:id="rId6"/>
    <p:sldId id="265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94" y="10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31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87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8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598859CD-EB8A-5447-B829-D91960180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0DC025A-CCD8-EC4A-B7AA-9ACD0B6C1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775" y="2838616"/>
            <a:ext cx="11439912" cy="1645920"/>
          </a:xfrm>
        </p:spPr>
        <p:txBody>
          <a:bodyPr anchor="ctr"/>
          <a:lstStyle>
            <a:lvl1pPr algn="ctr">
              <a:defRPr sz="6000" b="1">
                <a:solidFill>
                  <a:srgbClr val="00338A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47FFF24-5F04-5F48-AA43-9E9A2CE93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775" y="5430741"/>
            <a:ext cx="11439912" cy="12070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="" xmlns:a16="http://schemas.microsoft.com/office/drawing/2014/main" id="{B08FE74A-EA32-0748-9DB7-F4DD1FEE12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775" y="4581719"/>
            <a:ext cx="11439912" cy="4079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kumimoji="1" lang="ko-KR" altLang="en-US" dirty="0"/>
              <a:t>발표자</a:t>
            </a:r>
          </a:p>
        </p:txBody>
      </p:sp>
    </p:spTree>
    <p:extLst>
      <p:ext uri="{BB962C8B-B14F-4D97-AF65-F5344CB8AC3E}">
        <p14:creationId xmlns:p14="http://schemas.microsoft.com/office/powerpoint/2010/main" val="78365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79050989-29AB-C843-B5D8-787A9F097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81AE1E9-B4E5-564F-8133-0B12F4E9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8A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CCEE8EF9-D066-8D4F-B9DF-1C8965277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 dirty="0"/>
              <a:t>마스터 텍스트 스타일 편집
둘째 수준
셋째 수준
넷째 수준
다섯째 수준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="" xmlns:a16="http://schemas.microsoft.com/office/drawing/2014/main" id="{E2C51E0E-BA4A-F44E-A035-1008D606F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4988" y="6438568"/>
            <a:ext cx="10113962" cy="333375"/>
          </a:xfrm>
        </p:spPr>
        <p:txBody>
          <a:bodyPr anchor="ctr">
            <a:noAutofit/>
          </a:bodyPr>
          <a:lstStyle>
            <a:lvl1pPr marL="0" indent="0" algn="r">
              <a:buNone/>
              <a:defRPr sz="1400"/>
            </a:lvl1pPr>
          </a:lstStyle>
          <a:p>
            <a:r>
              <a:rPr kumimoji="1"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98531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47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39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45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4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04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69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79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775402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6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hyperlink" Target="http://www.snuhlab.org/" TargetMode="External" /><Relationship Id="rId3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67968D0-4E3A-E041-B056-EB880E677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ko-KR" altLang="en-US" sz="4000" dirty="0"/>
              <a:t>서울대학교병원 </a:t>
            </a:r>
            <a:r>
              <a:rPr kumimoji="1" lang="ko-KR" altLang="en-US" sz="4000" dirty="0" smtClean="0"/>
              <a:t>진단검사의학과</a:t>
            </a:r>
            <a:endParaRPr kumimoji="1" lang="ko-KR" altLang="en-US" sz="4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6816D6B2-8F81-6841-9604-96DE7B65B9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ko-KR" altLang="en-US" dirty="0" smtClean="0"/>
              <a:t>진단검사의학과 </a:t>
            </a:r>
            <a:r>
              <a:rPr kumimoji="1" lang="ko-KR" altLang="en-US" dirty="0" err="1" smtClean="0"/>
              <a:t>교육팀</a:t>
            </a:r>
            <a:endParaRPr kumimoji="1"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학생현장실습 </a:t>
            </a:r>
            <a:r>
              <a:rPr lang="ko-KR" altLang="en-US" sz="3200" dirty="0" smtClean="0"/>
              <a:t> </a:t>
            </a:r>
            <a:r>
              <a:rPr lang="ko-KR" altLang="en-US" sz="3200" dirty="0" smtClean="0"/>
              <a:t>서류 등록 방법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141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09495" cy="502141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smtClean="0"/>
              <a:t>홈페이지 </a:t>
            </a:r>
            <a:r>
              <a:rPr lang="ko-KR" altLang="en-US" sz="2400" dirty="0" smtClean="0"/>
              <a:t>접속 및 주의사항</a:t>
            </a:r>
            <a:endParaRPr lang="ko-KR" altLang="en-US" sz="24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9" y="1089892"/>
            <a:ext cx="6042234" cy="5768108"/>
          </a:xfrm>
        </p:spPr>
      </p:pic>
      <p:sp>
        <p:nvSpPr>
          <p:cNvPr id="6" name="TextBox 5"/>
          <p:cNvSpPr txBox="1"/>
          <p:nvPr/>
        </p:nvSpPr>
        <p:spPr>
          <a:xfrm>
            <a:off x="7228112" y="1483374"/>
            <a:ext cx="4325605" cy="502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1600"/>
              <a:t>1.</a:t>
            </a:r>
            <a:r>
              <a:rPr lang="ko-KR" altLang="en-US" sz="1600"/>
              <a:t>홈페이지</a:t>
            </a:r>
            <a:r>
              <a:rPr lang="en-US" altLang="ko-KR" sz="1600"/>
              <a:t>(snuhlab.org)</a:t>
            </a:r>
            <a:r>
              <a:rPr lang="ko-KR" altLang="en-US" sz="1600"/>
              <a:t>에 접속</a:t>
            </a:r>
            <a:endParaRPr lang="ko-KR" altLang="en-US" sz="1600"/>
          </a:p>
          <a:p>
            <a:pPr lvl="0">
              <a:lnSpc>
                <a:spcPct val="150000"/>
              </a:lnSpc>
              <a:defRPr/>
            </a:pPr>
            <a:r>
              <a:rPr lang="en-US" altLang="ko-KR" sz="1600"/>
              <a:t>2. </a:t>
            </a:r>
            <a:r>
              <a:rPr lang="ko-KR" altLang="en-US" sz="1600"/>
              <a:t>하단부의 공지사항 </a:t>
            </a:r>
            <a:endParaRPr lang="ko-KR" altLang="en-US" sz="1600"/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ko-KR" sz="1600"/>
              <a:t>  “</a:t>
            </a:r>
            <a:r>
              <a:rPr xmlns:mc="http://schemas.openxmlformats.org/markup-compatibility/2006" xmlns:hp="http://schemas.haansoft.com/office/presentation/8.0" lang="en-US" sz="1600" b="1" i="0" u="none" strike="noStrike" baseline="0" mc:Ignorable="hp" hp:hslEmbossed="0">
                <a:latin typeface="맑은 고딕"/>
                <a:ea typeface="맑은 고딕"/>
                <a:cs typeface="맑은 고딕"/>
              </a:rPr>
              <a:t>2025년 동계학생현장실습 신청자료</a:t>
            </a:r>
            <a:r>
              <a:rPr lang="en-US" altLang="ko-KR" sz="1600"/>
              <a:t> “</a:t>
            </a:r>
            <a:endParaRPr lang="en-US" altLang="ko-KR" sz="1600"/>
          </a:p>
          <a:p>
            <a:pPr lvl="0">
              <a:lnSpc>
                <a:spcPct val="150000"/>
              </a:lnSpc>
              <a:defRPr/>
            </a:pPr>
            <a:r>
              <a:rPr lang="en-US" altLang="ko-KR" sz="1600"/>
              <a:t>  </a:t>
            </a:r>
            <a:r>
              <a:rPr lang="ko-KR" altLang="en-US" sz="1600"/>
              <a:t>클릭</a:t>
            </a:r>
            <a:r>
              <a:rPr lang="en-US" altLang="ko-KR" sz="1600"/>
              <a:t>, </a:t>
            </a:r>
            <a:endParaRPr lang="en-US" altLang="ko-KR" sz="1600"/>
          </a:p>
          <a:p>
            <a:pPr lvl="0">
              <a:lnSpc>
                <a:spcPct val="150000"/>
              </a:lnSpc>
              <a:defRPr/>
            </a:pPr>
            <a:r>
              <a:rPr lang="en-US" altLang="ko-KR" sz="1600"/>
              <a:t>  </a:t>
            </a:r>
            <a:r>
              <a:rPr lang="ko-KR" altLang="en-US" sz="1600"/>
              <a:t>안내글 확인 후 첨부파일 다운로드한다</a:t>
            </a:r>
            <a:r>
              <a:rPr lang="en-US" altLang="ko-KR" sz="1600"/>
              <a:t>.</a:t>
            </a:r>
            <a:endParaRPr lang="en-US" altLang="ko-KR" sz="1600"/>
          </a:p>
          <a:p>
            <a:pPr lvl="0">
              <a:lnSpc>
                <a:spcPct val="150000"/>
              </a:lnSpc>
              <a:defRPr/>
            </a:pPr>
            <a:r>
              <a:rPr lang="ko-KR" altLang="en-US" sz="1600"/>
              <a:t>각 학교별 </a:t>
            </a:r>
            <a:r>
              <a:rPr lang="en-US" altLang="ko-KR" sz="1600"/>
              <a:t>ID</a:t>
            </a:r>
            <a:r>
              <a:rPr lang="ko-KR" altLang="en-US" sz="1600"/>
              <a:t>와 비번을 확인한다</a:t>
            </a:r>
            <a:endParaRPr lang="ko-KR" altLang="en-US" sz="1600"/>
          </a:p>
          <a:p>
            <a:pPr lvl="0">
              <a:lnSpc>
                <a:spcPct val="150000"/>
              </a:lnSpc>
              <a:defRPr/>
            </a:pPr>
            <a:r>
              <a:rPr lang="en-US" altLang="ko-KR" sz="1600"/>
              <a:t>(</a:t>
            </a:r>
            <a:r>
              <a:rPr lang="ko-KR" altLang="en-US" sz="1600"/>
              <a:t>재발급하지 않음</a:t>
            </a:r>
            <a:r>
              <a:rPr lang="en-US" altLang="ko-KR" sz="1600"/>
              <a:t>).</a:t>
            </a:r>
            <a:endParaRPr lang="en-US" altLang="ko-KR" sz="1600"/>
          </a:p>
          <a:p>
            <a:pPr lvl="0">
              <a:lnSpc>
                <a:spcPct val="150000"/>
              </a:lnSpc>
              <a:defRPr/>
            </a:pPr>
            <a:endParaRPr lang="en-US" altLang="ko-KR" sz="1600"/>
          </a:p>
          <a:p>
            <a:pPr lvl="0">
              <a:lnSpc>
                <a:spcPct val="150000"/>
              </a:lnSpc>
              <a:defRPr/>
            </a:pPr>
            <a:r>
              <a:rPr lang="en-US" altLang="ko-KR" sz="1600">
                <a:solidFill>
                  <a:srgbClr val="ff0000"/>
                </a:solidFill>
              </a:rPr>
              <a:t>* </a:t>
            </a:r>
            <a:r>
              <a:rPr lang="ko-KR" altLang="en-US" sz="1600">
                <a:solidFill>
                  <a:srgbClr val="ff0000"/>
                </a:solidFill>
              </a:rPr>
              <a:t>주의사상</a:t>
            </a:r>
            <a:endParaRPr lang="ko-KR" altLang="en-US" sz="160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1600">
                <a:solidFill>
                  <a:srgbClr val="ff0000"/>
                </a:solidFill>
              </a:rPr>
              <a:t>타 학교의 </a:t>
            </a:r>
            <a:r>
              <a:rPr lang="en-US" altLang="ko-KR" sz="1600">
                <a:solidFill>
                  <a:srgbClr val="ff0000"/>
                </a:solidFill>
              </a:rPr>
              <a:t>ID</a:t>
            </a:r>
            <a:r>
              <a:rPr lang="ko-KR" altLang="en-US" sz="1600">
                <a:solidFill>
                  <a:srgbClr val="ff0000"/>
                </a:solidFill>
              </a:rPr>
              <a:t>와 비번을 도용하여 각 학교별 지원 학생들의 개인정보를 도용 시</a:t>
            </a:r>
            <a:r>
              <a:rPr lang="en-US" altLang="ko-KR" sz="1600">
                <a:solidFill>
                  <a:srgbClr val="ff0000"/>
                </a:solidFill>
              </a:rPr>
              <a:t> </a:t>
            </a:r>
            <a:r>
              <a:rPr lang="ko-KR" altLang="en-US" sz="1600">
                <a:solidFill>
                  <a:srgbClr val="ff0000"/>
                </a:solidFill>
              </a:rPr>
              <a:t>법적 처벌될 수 있음</a:t>
            </a:r>
            <a:r>
              <a:rPr lang="en-US" altLang="ko-KR" sz="1600">
                <a:solidFill>
                  <a:srgbClr val="ff0000"/>
                </a:solidFill>
              </a:rPr>
              <a:t>.</a:t>
            </a:r>
            <a:endParaRPr lang="en-US" altLang="ko-KR" sz="1600">
              <a:solidFill>
                <a:srgbClr val="ff0000"/>
              </a:solidFill>
            </a:endParaRPr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4157207" y="4532242"/>
            <a:ext cx="2087786" cy="22164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23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86" y="265735"/>
            <a:ext cx="10515600" cy="678484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제출서류 작성 후</a:t>
            </a:r>
            <a:r>
              <a:rPr lang="en-US" altLang="ko-KR" sz="2400" dirty="0" smtClean="0"/>
              <a:t>: </a:t>
            </a:r>
            <a:r>
              <a:rPr lang="en-US" altLang="ko-KR" sz="2400" dirty="0" smtClean="0">
                <a:hlinkClick r:id="rId2"/>
              </a:rPr>
              <a:t>www.snuhlab.org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접속</a:t>
            </a:r>
            <a:endParaRPr lang="ko-KR" altLang="en-US" sz="24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53" y="1123122"/>
            <a:ext cx="5507175" cy="5053841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7756643" y="1123122"/>
            <a:ext cx="840602" cy="540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rot="10800000">
            <a:off x="8682087" y="1348032"/>
            <a:ext cx="329936" cy="1791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012023" y="1299087"/>
            <a:ext cx="999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클릭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4585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41812" y="295457"/>
            <a:ext cx="9664337" cy="497024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제출서류 </a:t>
            </a:r>
            <a:r>
              <a:rPr lang="ko-KR" altLang="en-US" sz="2400" dirty="0"/>
              <a:t>작성 후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로그인</a:t>
            </a:r>
            <a:endParaRPr lang="ko-KR" altLang="en-US" sz="24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52549" y="1166949"/>
            <a:ext cx="11101251" cy="501001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ko-KR" altLang="en-US" sz="2000" dirty="0" smtClean="0"/>
              <a:t>로그인</a:t>
            </a:r>
            <a:r>
              <a:rPr lang="en-US" altLang="ko-KR" sz="2000" dirty="0" smtClean="0"/>
              <a:t>: ID</a:t>
            </a:r>
            <a:r>
              <a:rPr lang="ko-KR" altLang="en-US" sz="2000" dirty="0" smtClean="0"/>
              <a:t>와 </a:t>
            </a:r>
            <a:r>
              <a:rPr lang="en-US" altLang="ko-KR" sz="2000" dirty="0" smtClean="0"/>
              <a:t>PW</a:t>
            </a:r>
            <a:r>
              <a:rPr lang="ko-KR" altLang="en-US" sz="2000" dirty="0" smtClean="0"/>
              <a:t>는 </a:t>
            </a:r>
            <a:r>
              <a:rPr lang="en-US" altLang="ko-KR" sz="2000" dirty="0" smtClean="0"/>
              <a:t>“</a:t>
            </a:r>
            <a:r>
              <a:rPr lang="ko-KR" altLang="en-US" sz="2000" dirty="0" smtClean="0"/>
              <a:t>각 </a:t>
            </a:r>
            <a:r>
              <a:rPr lang="ko-KR" altLang="en-US" sz="2000" dirty="0"/>
              <a:t>대학 </a:t>
            </a:r>
            <a:r>
              <a:rPr lang="ko-KR" altLang="en-US" sz="2000" dirty="0" smtClean="0"/>
              <a:t>학생실습계정</a:t>
            </a:r>
            <a:r>
              <a:rPr lang="en-US" altLang="ko-KR" sz="2000" dirty="0" smtClean="0"/>
              <a:t>”</a:t>
            </a:r>
            <a:r>
              <a:rPr lang="en-US" altLang="ko-KR" sz="2000" dirty="0" smtClean="0">
                <a:sym typeface="Wingdings" panose="05000000000000000000" pitchFamily="2" charset="2"/>
              </a:rPr>
              <a:t> </a:t>
            </a:r>
            <a:r>
              <a:rPr lang="ko-KR" altLang="en-US" sz="2000" dirty="0" smtClean="0">
                <a:sym typeface="Wingdings" panose="05000000000000000000" pitchFamily="2" charset="2"/>
              </a:rPr>
              <a:t>첨부엑셀파일 참조</a:t>
            </a:r>
            <a:endParaRPr lang="ko-KR" altLang="en-US" sz="2000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873171" y="6440464"/>
            <a:ext cx="10113962" cy="333375"/>
          </a:xfrm>
        </p:spPr>
        <p:txBody>
          <a:bodyPr/>
          <a:lstStyle/>
          <a:p>
            <a:r>
              <a:rPr lang="ko-KR" altLang="en-US" dirty="0" smtClean="0"/>
              <a:t>로그인</a:t>
            </a:r>
            <a:r>
              <a:rPr lang="en-US" altLang="ko-KR" dirty="0"/>
              <a:t> </a:t>
            </a:r>
            <a:r>
              <a:rPr lang="ko-KR" altLang="en-US" dirty="0" smtClean="0"/>
              <a:t>및 자료실 이용에 관련해서 문의사항이 있을 경우 진단검사의학과 </a:t>
            </a:r>
            <a:r>
              <a:rPr lang="en-US" altLang="ko-KR" dirty="0" smtClean="0"/>
              <a:t>QM</a:t>
            </a:r>
            <a:r>
              <a:rPr lang="ko-KR" altLang="en-US" dirty="0" smtClean="0"/>
              <a:t>실</a:t>
            </a:r>
            <a:r>
              <a:rPr lang="en-US" altLang="ko-KR" dirty="0" smtClean="0"/>
              <a:t>(T.2072-2396)</a:t>
            </a:r>
            <a:r>
              <a:rPr lang="ko-KR" altLang="en-US" dirty="0" smtClean="0"/>
              <a:t>로 문의바랍니다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9" y="2205106"/>
            <a:ext cx="9334500" cy="14668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699863" y="2525486"/>
            <a:ext cx="714103" cy="661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9" y="3726490"/>
            <a:ext cx="9382125" cy="25812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05246" y="4654735"/>
            <a:ext cx="4637314" cy="661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17353" y="2419198"/>
            <a:ext cx="22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3903" y="4258136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41813" y="295457"/>
            <a:ext cx="5910942" cy="49702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학생현장실습 관련 서류 등록</a:t>
            </a:r>
            <a:endParaRPr lang="ko-KR" altLang="en-US" sz="24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52549" y="1166949"/>
            <a:ext cx="11101251" cy="5010014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ko-KR" altLang="en-US" dirty="0" smtClean="0"/>
              <a:t>학생현장실습에 관련 서류 등록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3" y="1599375"/>
            <a:ext cx="6334396" cy="473511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068140" y="1793969"/>
            <a:ext cx="476250" cy="278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52549" y="5046620"/>
            <a:ext cx="1158240" cy="378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868091" y="6026332"/>
            <a:ext cx="705395" cy="262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721699" y="1565758"/>
            <a:ext cx="22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4677288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7657" y="5717966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9685" y="1599375"/>
            <a:ext cx="39450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/>
              <a:t>1. “</a:t>
            </a:r>
            <a:r>
              <a:rPr lang="ko-KR" altLang="en-US" sz="1400" dirty="0" smtClean="0"/>
              <a:t>자료실</a:t>
            </a:r>
            <a:r>
              <a:rPr lang="en-US" altLang="ko-KR" sz="1400" dirty="0" smtClean="0"/>
              <a:t>” </a:t>
            </a:r>
            <a:r>
              <a:rPr lang="ko-KR" altLang="en-US" sz="1400" dirty="0" smtClean="0"/>
              <a:t>클릭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2</a:t>
            </a:r>
            <a:r>
              <a:rPr lang="en-US" altLang="ko-KR" sz="1400" dirty="0" smtClean="0"/>
              <a:t>. </a:t>
            </a:r>
            <a:r>
              <a:rPr lang="en-US" altLang="ko-KR" sz="1400" dirty="0"/>
              <a:t>.”</a:t>
            </a:r>
            <a:r>
              <a:rPr lang="ko-KR" altLang="en-US" sz="1400" dirty="0" smtClean="0"/>
              <a:t>학생현장실습</a:t>
            </a:r>
            <a:r>
              <a:rPr lang="en-US" altLang="ko-KR" sz="1400" dirty="0" smtClean="0"/>
              <a:t>” </a:t>
            </a:r>
            <a:r>
              <a:rPr lang="ko-KR" altLang="en-US" sz="1400" dirty="0" smtClean="0"/>
              <a:t>클릭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3</a:t>
            </a:r>
            <a:r>
              <a:rPr lang="en-US" altLang="ko-KR" sz="1400" dirty="0" smtClean="0"/>
              <a:t>. “</a:t>
            </a:r>
            <a:r>
              <a:rPr lang="ko-KR" altLang="en-US" sz="1400" dirty="0" smtClean="0"/>
              <a:t>등록</a:t>
            </a:r>
            <a:r>
              <a:rPr lang="en-US" altLang="ko-KR" sz="1400" dirty="0" smtClean="0"/>
              <a:t>” </a:t>
            </a:r>
            <a:r>
              <a:rPr lang="ko-KR" altLang="en-US" sz="1400" dirty="0" smtClean="0"/>
              <a:t>클릭</a:t>
            </a:r>
            <a:endParaRPr lang="en-US" altLang="ko-KR" sz="1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94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9" y="1181246"/>
            <a:ext cx="5643400" cy="5126364"/>
          </a:xfrm>
        </p:spPr>
      </p:pic>
      <p:sp>
        <p:nvSpPr>
          <p:cNvPr id="6" name="직사각형 5"/>
          <p:cNvSpPr/>
          <p:nvPr/>
        </p:nvSpPr>
        <p:spPr>
          <a:xfrm>
            <a:off x="2988648" y="5078401"/>
            <a:ext cx="705395" cy="262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535905" y="6045382"/>
            <a:ext cx="705395" cy="262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98965" y="2378744"/>
            <a:ext cx="2191344" cy="262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/>
          <p:cNvSpPr>
            <a:spLocks noGrp="1"/>
          </p:cNvSpPr>
          <p:nvPr>
            <p:ph type="title"/>
          </p:nvPr>
        </p:nvSpPr>
        <p:spPr>
          <a:xfrm>
            <a:off x="341813" y="295457"/>
            <a:ext cx="5910942" cy="49702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학생현장실습 관련 서류 등록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58325" y="1460038"/>
            <a:ext cx="394506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dirty="0" smtClean="0"/>
              <a:t>제목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학생현장실습 신청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작성자는 </a:t>
            </a:r>
            <a:r>
              <a:rPr lang="en-US" altLang="ko-KR" sz="1400" dirty="0" smtClean="0"/>
              <a:t>“</a:t>
            </a:r>
            <a:r>
              <a:rPr lang="ko-KR" altLang="en-US" sz="1400" dirty="0" smtClean="0"/>
              <a:t>자동생성</a:t>
            </a:r>
            <a:r>
              <a:rPr lang="en-US" altLang="ko-KR" sz="1400" dirty="0" smtClean="0"/>
              <a:t>”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2.   “</a:t>
            </a:r>
            <a:r>
              <a:rPr lang="ko-KR" altLang="en-US" sz="1400" dirty="0" smtClean="0"/>
              <a:t>파일선택</a:t>
            </a:r>
            <a:r>
              <a:rPr lang="en-US" altLang="ko-KR" sz="1400" dirty="0" smtClean="0"/>
              <a:t>” </a:t>
            </a:r>
            <a:r>
              <a:rPr lang="ko-KR" altLang="en-US" sz="1400" dirty="0" smtClean="0"/>
              <a:t>에서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개의 신청자료 업로드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altLang="ko-KR" sz="1400" dirty="0" smtClean="0"/>
              <a:t>“</a:t>
            </a:r>
            <a:r>
              <a:rPr lang="ko-KR" altLang="en-US" sz="1400" dirty="0" smtClean="0"/>
              <a:t>등록</a:t>
            </a:r>
            <a:r>
              <a:rPr lang="en-US" altLang="ko-KR" sz="1400" dirty="0" smtClean="0"/>
              <a:t>” </a:t>
            </a:r>
            <a:r>
              <a:rPr lang="ko-KR" altLang="en-US" sz="1400" dirty="0" smtClean="0"/>
              <a:t>클릭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ko-KR" altLang="en-US" sz="1400" dirty="0" smtClean="0"/>
              <a:t>완료</a:t>
            </a:r>
            <a:endParaRPr lang="en-US" altLang="ko-KR" sz="1400" dirty="0"/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64897" y="1944786"/>
            <a:ext cx="22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09001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120</ep:Words>
  <ep:PresentationFormat>와이드스크린</ep:PresentationFormat>
  <ep:Paragraphs>54</ep:Paragraphs>
  <ep:Slides>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Office 테마</vt:lpstr>
      <vt:lpstr>서울대학교병원 진단검사의학과</vt:lpstr>
      <vt:lpstr>1. 홈페이지 접속 및 주의사항</vt:lpstr>
      <vt:lpstr>2. 제출서류 작성 후: www.snuhlab.org 접속</vt:lpstr>
      <vt:lpstr>2. 제출서류 작성 후: 로그인</vt:lpstr>
      <vt:lpstr>3. 학생현장실습 관련 서류 등록</vt:lpstr>
      <vt:lpstr>3. 학생현장실습 관련 서류 등록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2021-12-21T04:11:12.000</dcterms:created>
  <dc:creator>Windows 사용자</dc:creator>
  <cp:lastModifiedBy>user</cp:lastModifiedBy>
  <dcterms:modified xsi:type="dcterms:W3CDTF">2025-07-07T08:18:42.494</dcterms:modified>
  <cp:revision>24</cp:revision>
  <dc:title>서울대학교병원 진단검사의학과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